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868" r:id="rId2"/>
    <p:sldId id="834" r:id="rId3"/>
    <p:sldId id="759" r:id="rId4"/>
    <p:sldId id="552" r:id="rId5"/>
    <p:sldId id="861" r:id="rId6"/>
    <p:sldId id="866" r:id="rId7"/>
    <p:sldId id="869" r:id="rId8"/>
    <p:sldId id="870" r:id="rId9"/>
    <p:sldId id="871" r:id="rId10"/>
    <p:sldId id="872" r:id="rId11"/>
    <p:sldId id="873" r:id="rId12"/>
    <p:sldId id="272" r:id="rId13"/>
  </p:sldIdLst>
  <p:sldSz cx="12192000" cy="6858000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Montserrat Medium" panose="00000600000000000000" pitchFamily="2" charset="0"/>
      <p:regular r:id="rId22"/>
      <p:italic r:id="rId23"/>
    </p:embeddedFont>
    <p:embeddedFont>
      <p:font typeface="Montserrat SemiBold" panose="00000700000000000000" pitchFamily="2" charset="0"/>
      <p:regular r:id="rId24"/>
      <p:bold r:id="rId25"/>
      <p:italic r:id="rId26"/>
      <p:boldItalic r:id="rId27"/>
    </p:embeddedFont>
  </p:embeddedFontLst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BFFC37-BE98-50C7-0640-B5BDE6BDB378}" name="Lissy Rojas Galicia" initials="LRG" userId="S::lissy.rojas@sems.gob.mx::a081bc67-1479-4ea3-a8e6-d64a2dafc5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2145"/>
    <a:srgbClr val="6E152E"/>
    <a:srgbClr val="691B31"/>
    <a:srgbClr val="DEC9A2"/>
    <a:srgbClr val="A42145"/>
    <a:srgbClr val="BC945A"/>
    <a:srgbClr val="245C4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86332"/>
  </p:normalViewPr>
  <p:slideViewPr>
    <p:cSldViewPr snapToGrid="0" snapToObjects="1">
      <p:cViewPr varScale="1">
        <p:scale>
          <a:sx n="92" d="100"/>
          <a:sy n="92" d="100"/>
        </p:scale>
        <p:origin x="135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6C633-C9BE-475A-B141-26C0030A50E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ADA7FED-3264-4EBD-A100-7E2ABA3EE846}">
      <dgm:prSet phldrT="[Texto]"/>
      <dgm:spPr>
        <a:xfrm>
          <a:off x="2819314" y="1104548"/>
          <a:ext cx="1612236" cy="1608958"/>
        </a:xfrm>
        <a:prstGeom prst="ellipse">
          <a:avLst/>
        </a:prstGeom>
        <a:solidFill>
          <a:srgbClr val="4472C4">
            <a:hueOff val="0"/>
            <a:satOff val="0"/>
            <a:lumOff val="0"/>
            <a:alpha val="15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endParaRPr lang="es-ES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>
            <a:buNone/>
          </a:pPr>
          <a:endParaRPr lang="es-ES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>
            <a:buNone/>
          </a:pPr>
          <a:r>
            <a:rPr lang="es-ES" dirty="0">
              <a:solidFill>
                <a:srgbClr val="5B9BD5">
                  <a:lumMod val="50000"/>
                </a:srgbClr>
              </a:solidFill>
              <a:latin typeface="Arial"/>
              <a:ea typeface="+mn-ea"/>
              <a:cs typeface="+mn-cs"/>
            </a:rPr>
            <a:t>Egresado</a:t>
          </a:r>
        </a:p>
      </dgm:t>
    </dgm:pt>
    <dgm:pt modelId="{305F95B8-AC8E-4FEA-8B33-07FCEA988E07}" type="parTrans" cxnId="{65B3B63B-6930-4FA9-846C-BCF986D37102}">
      <dgm:prSet/>
      <dgm:spPr/>
      <dgm:t>
        <a:bodyPr/>
        <a:lstStyle/>
        <a:p>
          <a:endParaRPr lang="es-ES"/>
        </a:p>
      </dgm:t>
    </dgm:pt>
    <dgm:pt modelId="{3BE6E198-3B5E-4FFF-AE87-D05C04987CF2}" type="sibTrans" cxnId="{65B3B63B-6930-4FA9-846C-BCF986D37102}">
      <dgm:prSet/>
      <dgm:spPr/>
      <dgm:t>
        <a:bodyPr/>
        <a:lstStyle/>
        <a:p>
          <a:endParaRPr lang="es-ES"/>
        </a:p>
      </dgm:t>
    </dgm:pt>
    <dgm:pt modelId="{AA3E92F2-609D-4C77-B983-E8B6D0259DDA}">
      <dgm:prSet phldrT="[Texto]" custT="1"/>
      <dgm:spPr>
        <a:xfrm>
          <a:off x="2862868" y="40214"/>
          <a:ext cx="1691361" cy="958237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1300" dirty="0">
              <a:solidFill>
                <a:srgbClr val="FFFFFF"/>
              </a:solidFill>
              <a:latin typeface="Arial"/>
              <a:ea typeface="+mn-ea"/>
              <a:cs typeface="+mn-cs"/>
            </a:rPr>
            <a:t>Darte a conocer oportunamente las convocatorias</a:t>
          </a:r>
        </a:p>
      </dgm:t>
    </dgm:pt>
    <dgm:pt modelId="{6E99B8DB-E156-49C2-B49B-EBA3B5120BBF}" type="parTrans" cxnId="{D1F54ADB-3041-48A7-9590-24A08C23A2F3}">
      <dgm:prSet/>
      <dgm:spPr/>
      <dgm:t>
        <a:bodyPr/>
        <a:lstStyle/>
        <a:p>
          <a:endParaRPr lang="es-ES"/>
        </a:p>
      </dgm:t>
    </dgm:pt>
    <dgm:pt modelId="{760D69D0-0E9B-49E1-A73E-70F96844CEEA}" type="sibTrans" cxnId="{D1F54ADB-3041-48A7-9590-24A08C23A2F3}">
      <dgm:prSet/>
      <dgm:spPr>
        <a:xfrm>
          <a:off x="1914762" y="477923"/>
          <a:ext cx="3454806" cy="3454806"/>
        </a:xfrm>
        <a:prstGeom prst="blockArc">
          <a:avLst>
            <a:gd name="adj1" fmla="val 16335285"/>
            <a:gd name="adj2" fmla="val 1091113"/>
            <a:gd name="adj3" fmla="val 4643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F86A1AEB-2540-4963-863C-D63907A5A06A}">
      <dgm:prSet phldrT="[Texto]" custT="1"/>
      <dgm:spPr>
        <a:xfrm>
          <a:off x="4424936" y="2197176"/>
          <a:ext cx="1640507" cy="106947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1400" dirty="0">
              <a:solidFill>
                <a:srgbClr val="FFFFFF"/>
              </a:solidFill>
              <a:latin typeface="Arial"/>
              <a:ea typeface="+mn-ea"/>
              <a:cs typeface="+mn-cs"/>
            </a:rPr>
            <a:t>Orientarte a la oferta educativa</a:t>
          </a:r>
        </a:p>
      </dgm:t>
    </dgm:pt>
    <dgm:pt modelId="{22E315B5-8CF0-4E0E-B498-921B7C21F26F}" type="parTrans" cxnId="{A7E6153B-80D7-44CE-95D2-D109A6C1EE8E}">
      <dgm:prSet/>
      <dgm:spPr/>
      <dgm:t>
        <a:bodyPr/>
        <a:lstStyle/>
        <a:p>
          <a:endParaRPr lang="es-ES"/>
        </a:p>
      </dgm:t>
    </dgm:pt>
    <dgm:pt modelId="{7B931043-1047-4147-881F-A1497760E825}" type="sibTrans" cxnId="{A7E6153B-80D7-44CE-95D2-D109A6C1EE8E}">
      <dgm:prSet/>
      <dgm:spPr>
        <a:xfrm>
          <a:off x="1939636" y="407501"/>
          <a:ext cx="3454806" cy="3454806"/>
        </a:xfrm>
        <a:prstGeom prst="blockArc">
          <a:avLst>
            <a:gd name="adj1" fmla="val 1243292"/>
            <a:gd name="adj2" fmla="val 9500764"/>
            <a:gd name="adj3" fmla="val 4643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E463DB7E-A415-4FF8-8105-05199732E059}">
      <dgm:prSet phldrT="[Texto]" custT="1"/>
      <dgm:spPr>
        <a:xfrm>
          <a:off x="1218565" y="2201840"/>
          <a:ext cx="1760495" cy="1111354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1300" dirty="0">
              <a:solidFill>
                <a:srgbClr val="FFFFFF"/>
              </a:solidFill>
              <a:latin typeface="Arial"/>
              <a:ea typeface="+mn-ea"/>
              <a:cs typeface="+mn-cs"/>
            </a:rPr>
            <a:t>Vincularte con instituciones que ofrezcan bolsa de trabajo</a:t>
          </a:r>
        </a:p>
      </dgm:t>
    </dgm:pt>
    <dgm:pt modelId="{B425421B-6A92-43E4-AA80-FA3994D0DFA3}" type="sibTrans" cxnId="{AD6D29A2-7BF0-4A7C-8F80-C84B39673609}">
      <dgm:prSet/>
      <dgm:spPr>
        <a:xfrm>
          <a:off x="1966224" y="479163"/>
          <a:ext cx="3454806" cy="3454806"/>
        </a:xfrm>
        <a:prstGeom prst="blockArc">
          <a:avLst>
            <a:gd name="adj1" fmla="val 9656509"/>
            <a:gd name="adj2" fmla="val 16230401"/>
            <a:gd name="adj3" fmla="val 4643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5E3F1775-4B67-4262-A9FF-04FC8E2ADB24}" type="parTrans" cxnId="{AD6D29A2-7BF0-4A7C-8F80-C84B39673609}">
      <dgm:prSet/>
      <dgm:spPr/>
      <dgm:t>
        <a:bodyPr/>
        <a:lstStyle/>
        <a:p>
          <a:endParaRPr lang="es-ES"/>
        </a:p>
      </dgm:t>
    </dgm:pt>
    <dgm:pt modelId="{85CC14D8-7BE1-47BA-9738-D21D3CF001E4}" type="pres">
      <dgm:prSet presAssocID="{3F56C633-C9BE-475A-B141-26C0030A50E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F1CD6E-2F9D-4E2B-885C-BEC84615433A}" type="pres">
      <dgm:prSet presAssocID="{2ADA7FED-3264-4EBD-A100-7E2ABA3EE846}" presName="centerShape" presStyleLbl="node0" presStyleIdx="0" presStyleCnt="1" custScaleX="101309" custScaleY="101103" custLinFactNeighborX="-2463" custLinFactNeighborY="-8819"/>
      <dgm:spPr/>
    </dgm:pt>
    <dgm:pt modelId="{38F31148-96F2-4127-8AA9-A9CD73D44AA2}" type="pres">
      <dgm:prSet presAssocID="{AA3E92F2-609D-4C77-B983-E8B6D0259DDA}" presName="node" presStyleLbl="node1" presStyleIdx="0" presStyleCnt="3" custScaleX="151830" custScaleY="86019">
        <dgm:presLayoutVars>
          <dgm:bulletEnabled val="1"/>
        </dgm:presLayoutVars>
      </dgm:prSet>
      <dgm:spPr/>
    </dgm:pt>
    <dgm:pt modelId="{8FEBCA75-269B-4962-AE2B-7A58E451336E}" type="pres">
      <dgm:prSet presAssocID="{AA3E92F2-609D-4C77-B983-E8B6D0259DDA}" presName="dummy" presStyleCnt="0"/>
      <dgm:spPr/>
    </dgm:pt>
    <dgm:pt modelId="{A41FA544-FF0C-49B7-AA22-2CBB9DD316A4}" type="pres">
      <dgm:prSet presAssocID="{760D69D0-0E9B-49E1-A73E-70F96844CEEA}" presName="sibTrans" presStyleLbl="sibTrans2D1" presStyleIdx="0" presStyleCnt="3"/>
      <dgm:spPr/>
    </dgm:pt>
    <dgm:pt modelId="{BA70EEF3-ADBA-45B6-A3CF-FD9CBA53391A}" type="pres">
      <dgm:prSet presAssocID="{F86A1AEB-2540-4963-863C-D63907A5A06A}" presName="node" presStyleLbl="node1" presStyleIdx="1" presStyleCnt="3" custScaleX="147265" custScaleY="96005" custRadScaleRad="96245" custRadScaleInc="-27819">
        <dgm:presLayoutVars>
          <dgm:bulletEnabled val="1"/>
        </dgm:presLayoutVars>
      </dgm:prSet>
      <dgm:spPr/>
    </dgm:pt>
    <dgm:pt modelId="{C946B30F-AB8B-4271-A48F-F4CD080C8758}" type="pres">
      <dgm:prSet presAssocID="{F86A1AEB-2540-4963-863C-D63907A5A06A}" presName="dummy" presStyleCnt="0"/>
      <dgm:spPr/>
    </dgm:pt>
    <dgm:pt modelId="{81A6C9DF-8AC5-4509-AF76-F798109F8BF4}" type="pres">
      <dgm:prSet presAssocID="{7B931043-1047-4147-881F-A1497760E825}" presName="sibTrans" presStyleLbl="sibTrans2D1" presStyleIdx="1" presStyleCnt="3"/>
      <dgm:spPr/>
    </dgm:pt>
    <dgm:pt modelId="{D9CC188B-B71E-46A9-A1B3-E7E0F78BD303}" type="pres">
      <dgm:prSet presAssocID="{E463DB7E-A415-4FF8-8105-05199732E059}" presName="node" presStyleLbl="node1" presStyleIdx="2" presStyleCnt="3" custScaleX="158036" custScaleY="99764" custRadScaleRad="100835" custRadScaleInc="27770">
        <dgm:presLayoutVars>
          <dgm:bulletEnabled val="1"/>
        </dgm:presLayoutVars>
      </dgm:prSet>
      <dgm:spPr/>
    </dgm:pt>
    <dgm:pt modelId="{CB418766-F2D2-43DB-9B4C-854BF4262F80}" type="pres">
      <dgm:prSet presAssocID="{E463DB7E-A415-4FF8-8105-05199732E059}" presName="dummy" presStyleCnt="0"/>
      <dgm:spPr/>
    </dgm:pt>
    <dgm:pt modelId="{4E5A67E7-B53E-494F-BDCE-84E78C0CB904}" type="pres">
      <dgm:prSet presAssocID="{B425421B-6A92-43E4-AA80-FA3994D0DFA3}" presName="sibTrans" presStyleLbl="sibTrans2D1" presStyleIdx="2" presStyleCnt="3"/>
      <dgm:spPr/>
    </dgm:pt>
  </dgm:ptLst>
  <dgm:cxnLst>
    <dgm:cxn modelId="{CF4FF116-A927-4BCF-97A1-728D3E03E92F}" type="presOf" srcId="{F86A1AEB-2540-4963-863C-D63907A5A06A}" destId="{BA70EEF3-ADBA-45B6-A3CF-FD9CBA53391A}" srcOrd="0" destOrd="0" presId="urn:microsoft.com/office/officeart/2005/8/layout/radial6"/>
    <dgm:cxn modelId="{D1A26535-6D2D-4BEB-96E1-5F5EE244311C}" type="presOf" srcId="{760D69D0-0E9B-49E1-A73E-70F96844CEEA}" destId="{A41FA544-FF0C-49B7-AA22-2CBB9DD316A4}" srcOrd="0" destOrd="0" presId="urn:microsoft.com/office/officeart/2005/8/layout/radial6"/>
    <dgm:cxn modelId="{A7E6153B-80D7-44CE-95D2-D109A6C1EE8E}" srcId="{2ADA7FED-3264-4EBD-A100-7E2ABA3EE846}" destId="{F86A1AEB-2540-4963-863C-D63907A5A06A}" srcOrd="1" destOrd="0" parTransId="{22E315B5-8CF0-4E0E-B498-921B7C21F26F}" sibTransId="{7B931043-1047-4147-881F-A1497760E825}"/>
    <dgm:cxn modelId="{65B3B63B-6930-4FA9-846C-BCF986D37102}" srcId="{3F56C633-C9BE-475A-B141-26C0030A50E7}" destId="{2ADA7FED-3264-4EBD-A100-7E2ABA3EE846}" srcOrd="0" destOrd="0" parTransId="{305F95B8-AC8E-4FEA-8B33-07FCEA988E07}" sibTransId="{3BE6E198-3B5E-4FFF-AE87-D05C04987CF2}"/>
    <dgm:cxn modelId="{2752ED5F-9C22-4E28-B89F-47995B48259E}" type="presOf" srcId="{B425421B-6A92-43E4-AA80-FA3994D0DFA3}" destId="{4E5A67E7-B53E-494F-BDCE-84E78C0CB904}" srcOrd="0" destOrd="0" presId="urn:microsoft.com/office/officeart/2005/8/layout/radial6"/>
    <dgm:cxn modelId="{06E34E43-C319-461B-9F72-61D456E1EF25}" type="presOf" srcId="{E463DB7E-A415-4FF8-8105-05199732E059}" destId="{D9CC188B-B71E-46A9-A1B3-E7E0F78BD303}" srcOrd="0" destOrd="0" presId="urn:microsoft.com/office/officeart/2005/8/layout/radial6"/>
    <dgm:cxn modelId="{6582D14E-2D07-4244-A5BA-6F680C0C0C14}" type="presOf" srcId="{7B931043-1047-4147-881F-A1497760E825}" destId="{81A6C9DF-8AC5-4509-AF76-F798109F8BF4}" srcOrd="0" destOrd="0" presId="urn:microsoft.com/office/officeart/2005/8/layout/radial6"/>
    <dgm:cxn modelId="{AD6D29A2-7BF0-4A7C-8F80-C84B39673609}" srcId="{2ADA7FED-3264-4EBD-A100-7E2ABA3EE846}" destId="{E463DB7E-A415-4FF8-8105-05199732E059}" srcOrd="2" destOrd="0" parTransId="{5E3F1775-4B67-4262-A9FF-04FC8E2ADB24}" sibTransId="{B425421B-6A92-43E4-AA80-FA3994D0DFA3}"/>
    <dgm:cxn modelId="{20C803D7-2644-4FA8-B905-3A4C799B86F9}" type="presOf" srcId="{3F56C633-C9BE-475A-B141-26C0030A50E7}" destId="{85CC14D8-7BE1-47BA-9738-D21D3CF001E4}" srcOrd="0" destOrd="0" presId="urn:microsoft.com/office/officeart/2005/8/layout/radial6"/>
    <dgm:cxn modelId="{4C5056DA-D78D-42FE-AEBB-0EF4D7AD9AB8}" type="presOf" srcId="{AA3E92F2-609D-4C77-B983-E8B6D0259DDA}" destId="{38F31148-96F2-4127-8AA9-A9CD73D44AA2}" srcOrd="0" destOrd="0" presId="urn:microsoft.com/office/officeart/2005/8/layout/radial6"/>
    <dgm:cxn modelId="{D1F54ADB-3041-48A7-9590-24A08C23A2F3}" srcId="{2ADA7FED-3264-4EBD-A100-7E2ABA3EE846}" destId="{AA3E92F2-609D-4C77-B983-E8B6D0259DDA}" srcOrd="0" destOrd="0" parTransId="{6E99B8DB-E156-49C2-B49B-EBA3B5120BBF}" sibTransId="{760D69D0-0E9B-49E1-A73E-70F96844CEEA}"/>
    <dgm:cxn modelId="{611CB0F8-604D-4672-9C5B-CFA3F53129EF}" type="presOf" srcId="{2ADA7FED-3264-4EBD-A100-7E2ABA3EE846}" destId="{96F1CD6E-2F9D-4E2B-885C-BEC84615433A}" srcOrd="0" destOrd="0" presId="urn:microsoft.com/office/officeart/2005/8/layout/radial6"/>
    <dgm:cxn modelId="{1A855922-A0B0-4C01-B62D-9F9BD852850A}" type="presParOf" srcId="{85CC14D8-7BE1-47BA-9738-D21D3CF001E4}" destId="{96F1CD6E-2F9D-4E2B-885C-BEC84615433A}" srcOrd="0" destOrd="0" presId="urn:microsoft.com/office/officeart/2005/8/layout/radial6"/>
    <dgm:cxn modelId="{4D4470B2-368C-438D-AF5E-26FC3DEE3882}" type="presParOf" srcId="{85CC14D8-7BE1-47BA-9738-D21D3CF001E4}" destId="{38F31148-96F2-4127-8AA9-A9CD73D44AA2}" srcOrd="1" destOrd="0" presId="urn:microsoft.com/office/officeart/2005/8/layout/radial6"/>
    <dgm:cxn modelId="{721D662F-5B10-4C36-AE0B-03D0138F2B96}" type="presParOf" srcId="{85CC14D8-7BE1-47BA-9738-D21D3CF001E4}" destId="{8FEBCA75-269B-4962-AE2B-7A58E451336E}" srcOrd="2" destOrd="0" presId="urn:microsoft.com/office/officeart/2005/8/layout/radial6"/>
    <dgm:cxn modelId="{39421170-35C6-4F13-84B2-5AE519BAEDAF}" type="presParOf" srcId="{85CC14D8-7BE1-47BA-9738-D21D3CF001E4}" destId="{A41FA544-FF0C-49B7-AA22-2CBB9DD316A4}" srcOrd="3" destOrd="0" presId="urn:microsoft.com/office/officeart/2005/8/layout/radial6"/>
    <dgm:cxn modelId="{C54194B0-23BC-4B93-88CC-F1E1183B83FD}" type="presParOf" srcId="{85CC14D8-7BE1-47BA-9738-D21D3CF001E4}" destId="{BA70EEF3-ADBA-45B6-A3CF-FD9CBA53391A}" srcOrd="4" destOrd="0" presId="urn:microsoft.com/office/officeart/2005/8/layout/radial6"/>
    <dgm:cxn modelId="{EC723595-1DBD-4F03-B2EC-7683A51E3191}" type="presParOf" srcId="{85CC14D8-7BE1-47BA-9738-D21D3CF001E4}" destId="{C946B30F-AB8B-4271-A48F-F4CD080C8758}" srcOrd="5" destOrd="0" presId="urn:microsoft.com/office/officeart/2005/8/layout/radial6"/>
    <dgm:cxn modelId="{369DCDF1-D234-4D00-970F-1FC585859D72}" type="presParOf" srcId="{85CC14D8-7BE1-47BA-9738-D21D3CF001E4}" destId="{81A6C9DF-8AC5-4509-AF76-F798109F8BF4}" srcOrd="6" destOrd="0" presId="urn:microsoft.com/office/officeart/2005/8/layout/radial6"/>
    <dgm:cxn modelId="{73207E33-958E-4125-9C3D-7FAD9E53F0C7}" type="presParOf" srcId="{85CC14D8-7BE1-47BA-9738-D21D3CF001E4}" destId="{D9CC188B-B71E-46A9-A1B3-E7E0F78BD303}" srcOrd="7" destOrd="0" presId="urn:microsoft.com/office/officeart/2005/8/layout/radial6"/>
    <dgm:cxn modelId="{2C47F8F6-74E7-4F34-B908-DC8805F89668}" type="presParOf" srcId="{85CC14D8-7BE1-47BA-9738-D21D3CF001E4}" destId="{CB418766-F2D2-43DB-9B4C-854BF4262F80}" srcOrd="8" destOrd="0" presId="urn:microsoft.com/office/officeart/2005/8/layout/radial6"/>
    <dgm:cxn modelId="{F8E5FF7E-C64D-4478-9069-BDA50887867B}" type="presParOf" srcId="{85CC14D8-7BE1-47BA-9738-D21D3CF001E4}" destId="{4E5A67E7-B53E-494F-BDCE-84E78C0CB90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A67E7-B53E-494F-BDCE-84E78C0CB904}">
      <dsp:nvSpPr>
        <dsp:cNvPr id="0" name=""/>
        <dsp:cNvSpPr/>
      </dsp:nvSpPr>
      <dsp:spPr>
        <a:xfrm>
          <a:off x="2048099" y="512350"/>
          <a:ext cx="3692176" cy="3692176"/>
        </a:xfrm>
        <a:prstGeom prst="blockArc">
          <a:avLst>
            <a:gd name="adj1" fmla="val 9656509"/>
            <a:gd name="adj2" fmla="val 16230401"/>
            <a:gd name="adj3" fmla="val 4643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6C9DF-8AC5-4509-AF76-F798109F8BF4}">
      <dsp:nvSpPr>
        <dsp:cNvPr id="0" name=""/>
        <dsp:cNvSpPr/>
      </dsp:nvSpPr>
      <dsp:spPr>
        <a:xfrm>
          <a:off x="2019684" y="435764"/>
          <a:ext cx="3692176" cy="3692176"/>
        </a:xfrm>
        <a:prstGeom prst="blockArc">
          <a:avLst>
            <a:gd name="adj1" fmla="val 1243292"/>
            <a:gd name="adj2" fmla="val 9500764"/>
            <a:gd name="adj3" fmla="val 4643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FA544-FF0C-49B7-AA22-2CBB9DD316A4}">
      <dsp:nvSpPr>
        <dsp:cNvPr id="0" name=""/>
        <dsp:cNvSpPr/>
      </dsp:nvSpPr>
      <dsp:spPr>
        <a:xfrm>
          <a:off x="1993102" y="511024"/>
          <a:ext cx="3692176" cy="3692176"/>
        </a:xfrm>
        <a:prstGeom prst="blockArc">
          <a:avLst>
            <a:gd name="adj1" fmla="val 16335285"/>
            <a:gd name="adj2" fmla="val 1091113"/>
            <a:gd name="adj3" fmla="val 4643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1CD6E-2F9D-4E2B-885C-BEC84615433A}">
      <dsp:nvSpPr>
        <dsp:cNvPr id="0" name=""/>
        <dsp:cNvSpPr/>
      </dsp:nvSpPr>
      <dsp:spPr>
        <a:xfrm>
          <a:off x="2959953" y="1180852"/>
          <a:ext cx="1722707" cy="1719204"/>
        </a:xfrm>
        <a:prstGeom prst="ellipse">
          <a:avLst/>
        </a:prstGeom>
        <a:solidFill>
          <a:srgbClr val="4472C4">
            <a:hueOff val="0"/>
            <a:satOff val="0"/>
            <a:lumOff val="0"/>
            <a:alpha val="1500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rgbClr val="5B9BD5">
                  <a:lumMod val="50000"/>
                </a:srgbClr>
              </a:solidFill>
              <a:latin typeface="Arial"/>
              <a:ea typeface="+mn-ea"/>
              <a:cs typeface="+mn-cs"/>
            </a:rPr>
            <a:t>Egresado</a:t>
          </a:r>
        </a:p>
      </dsp:txBody>
      <dsp:txXfrm>
        <a:off x="3212238" y="1432624"/>
        <a:ext cx="1218137" cy="1215660"/>
      </dsp:txXfrm>
    </dsp:sp>
    <dsp:sp modelId="{38F31148-96F2-4127-8AA9-A9CD73D44AA2}">
      <dsp:nvSpPr>
        <dsp:cNvPr id="0" name=""/>
        <dsp:cNvSpPr/>
      </dsp:nvSpPr>
      <dsp:spPr>
        <a:xfrm>
          <a:off x="3006507" y="43324"/>
          <a:ext cx="1807253" cy="102389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Darte a conocer oportunamente las convocatorias</a:t>
          </a:r>
        </a:p>
      </dsp:txBody>
      <dsp:txXfrm>
        <a:off x="3271173" y="193270"/>
        <a:ext cx="1277921" cy="724004"/>
      </dsp:txXfrm>
    </dsp:sp>
    <dsp:sp modelId="{BA70EEF3-ADBA-45B6-A3CF-FD9CBA53391A}">
      <dsp:nvSpPr>
        <dsp:cNvPr id="0" name=""/>
        <dsp:cNvSpPr/>
      </dsp:nvSpPr>
      <dsp:spPr>
        <a:xfrm>
          <a:off x="4675902" y="2348505"/>
          <a:ext cx="1752915" cy="1142760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Orientarte a la oferta educativa</a:t>
          </a:r>
        </a:p>
      </dsp:txBody>
      <dsp:txXfrm>
        <a:off x="4932610" y="2515858"/>
        <a:ext cx="1239499" cy="808054"/>
      </dsp:txXfrm>
    </dsp:sp>
    <dsp:sp modelId="{D9CC188B-B71E-46A9-A1B3-E7E0F78BD303}">
      <dsp:nvSpPr>
        <dsp:cNvPr id="0" name=""/>
        <dsp:cNvSpPr/>
      </dsp:nvSpPr>
      <dsp:spPr>
        <a:xfrm>
          <a:off x="1249228" y="2353494"/>
          <a:ext cx="1881124" cy="1187504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Vincularte con instituciones que ofrezcan bolsa de trabajo</a:t>
          </a:r>
        </a:p>
      </dsp:txBody>
      <dsp:txXfrm>
        <a:off x="1524712" y="2527400"/>
        <a:ext cx="1330156" cy="839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55870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60818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09/04/2024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9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09/04/2024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4" r:id="rId3"/>
    <p:sldLayoutId id="2147483672" r:id="rId4"/>
    <p:sldLayoutId id="2147483650" r:id="rId5"/>
    <p:sldLayoutId id="2147483666" r:id="rId6"/>
    <p:sldLayoutId id="2147483667" r:id="rId7"/>
    <p:sldLayoutId id="2147483668" r:id="rId8"/>
    <p:sldLayoutId id="2147483663" r:id="rId9"/>
    <p:sldLayoutId id="2147483651" r:id="rId10"/>
    <p:sldLayoutId id="2147483653" r:id="rId11"/>
    <p:sldLayoutId id="2147483652" r:id="rId12"/>
    <p:sldLayoutId id="2147483656" r:id="rId13"/>
    <p:sldLayoutId id="2147483673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7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5" Type="http://schemas.openxmlformats.org/officeDocument/2006/relationships/image" Target="../media/image19.jfif"/><Relationship Id="rId10" Type="http://schemas.microsoft.com/office/2007/relationships/diagramDrawing" Target="../diagrams/drawing1.xml"/><Relationship Id="rId4" Type="http://schemas.openxmlformats.org/officeDocument/2006/relationships/image" Target="../media/image18.jpe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044B7-F9E9-A5AE-7DA1-B076162E0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36CC32B8-730F-B306-D9E6-D0EC9B35AD81}"/>
              </a:ext>
            </a:extLst>
          </p:cNvPr>
          <p:cNvSpPr txBox="1">
            <a:spLocks/>
          </p:cNvSpPr>
          <p:nvPr/>
        </p:nvSpPr>
        <p:spPr>
          <a:xfrm>
            <a:off x="564204" y="1054979"/>
            <a:ext cx="10515600" cy="9975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s-MX" b="1" dirty="0">
              <a:latin typeface="Montserrat"/>
              <a:ea typeface="+mn-lt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s-MX" b="1" dirty="0">
              <a:latin typeface="Montserrat"/>
              <a:ea typeface="Calibri" panose="020F0502020204030204" pitchFamily="34" charset="0"/>
              <a:cs typeface="Times New Roman"/>
            </a:endParaRPr>
          </a:p>
          <a:p>
            <a:endParaRPr lang="es-MX" b="1" dirty="0"/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1F97EBFE-D6CE-67A3-E6CD-59D888DAD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3206" y="1433080"/>
            <a:ext cx="5720080" cy="1896693"/>
          </a:xfrm>
        </p:spPr>
        <p:txBody>
          <a:bodyPr/>
          <a:lstStyle/>
          <a:p>
            <a:pPr algn="ctr"/>
            <a:r>
              <a:rPr lang="es-E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ontserrat ExtraBold" panose="00000900000000000000" pitchFamily="2" charset="0"/>
              </a:rPr>
              <a:t>SEGUIMIENTO DE EGRESADOS EN LOS COBAES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748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87DB7-425A-8A0B-BC54-080D73D20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52727E-D6BC-3240-BBF3-651A61AAC24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34686" y="1055248"/>
            <a:ext cx="10515600" cy="2208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3000" b="1" dirty="0">
              <a:solidFill>
                <a:srgbClr val="6B1919"/>
              </a:solidFill>
              <a:latin typeface="Montserrat SemiBold"/>
              <a:cs typeface="Times New Roman"/>
            </a:endParaRPr>
          </a:p>
          <a:p>
            <a:pPr marL="227965" indent="-227965"/>
            <a:endParaRPr lang="es-MX" dirty="0"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872783-49EE-5DEF-FA22-B033DFE08263}"/>
              </a:ext>
            </a:extLst>
          </p:cNvPr>
          <p:cNvSpPr txBox="1"/>
          <p:nvPr/>
        </p:nvSpPr>
        <p:spPr>
          <a:xfrm>
            <a:off x="1076325" y="633884"/>
            <a:ext cx="1003934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3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Importancia de la </a:t>
            </a:r>
            <a:r>
              <a:rPr lang="es-MX" sz="2300" b="1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participación</a:t>
            </a:r>
            <a:r>
              <a:rPr lang="es-MX" sz="23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 de los egresados</a:t>
            </a:r>
          </a:p>
          <a:p>
            <a:pPr algn="ctr"/>
            <a:endParaRPr lang="es-MX" sz="2300" dirty="0">
              <a:latin typeface="Montserrat" panose="00000500000000000000" pitchFamily="2" charset="0"/>
              <a:ea typeface="Calibri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MX" sz="22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Fortalecer el vínculo de comunicación entre el egresado y el plantel.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s-MX" sz="2200" dirty="0">
              <a:latin typeface="Montserrat" panose="00000500000000000000" pitchFamily="2" charset="0"/>
              <a:ea typeface="Calibri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MX" sz="22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Compartir información que contribuya a su desarrollo profesional (Ver ejemplo).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n-US" sz="2200" dirty="0">
              <a:latin typeface="Montserrat" panose="00000500000000000000" pitchFamily="2" charset="0"/>
              <a:ea typeface="Calibri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MX" sz="22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Conocer el grado de satisfacción durante su formación académica.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n-US" sz="2200" dirty="0">
              <a:latin typeface="Montserrat" panose="00000500000000000000" pitchFamily="2" charset="0"/>
              <a:ea typeface="Calibri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MX" sz="22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Contar con información sobre sus expectativas para incorporarse al nivel superior o al campo laboral.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n-US" sz="2200" dirty="0">
              <a:latin typeface="Montserrat" panose="00000500000000000000" pitchFamily="2" charset="0"/>
              <a:ea typeface="Calibri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MX" sz="22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Contribuir a mejorar los servicios educativos que brinda la institución.</a:t>
            </a:r>
            <a:endParaRPr lang="en-US" sz="2200" dirty="0">
              <a:latin typeface="Montserrat" panose="00000500000000000000" pitchFamily="2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8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87DB7-425A-8A0B-BC54-080D73D20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52727E-D6BC-3240-BBF3-651A61AAC24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34686" y="1055248"/>
            <a:ext cx="10515600" cy="2208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3000" b="1" dirty="0">
              <a:solidFill>
                <a:srgbClr val="6B1919"/>
              </a:solidFill>
              <a:latin typeface="Montserrat SemiBold"/>
              <a:cs typeface="Times New Roman"/>
            </a:endParaRPr>
          </a:p>
          <a:p>
            <a:pPr marL="227965" indent="-227965"/>
            <a:endParaRPr lang="es-MX" dirty="0">
              <a:cs typeface="Calibri" panose="020F0502020204030204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9CA81375-1DA9-48BE-7255-90F99160CF54}"/>
              </a:ext>
            </a:extLst>
          </p:cNvPr>
          <p:cNvGrpSpPr/>
          <p:nvPr/>
        </p:nvGrpSpPr>
        <p:grpSpPr>
          <a:xfrm>
            <a:off x="1596191" y="959281"/>
            <a:ext cx="8999617" cy="4939437"/>
            <a:chOff x="181506" y="1288073"/>
            <a:chExt cx="8619319" cy="476829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77077E9-D133-B73D-CE21-545E13545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9937" y="1288073"/>
              <a:ext cx="2689314" cy="1068954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86336CA-5375-3450-419B-5E61129EAE4D}"/>
                </a:ext>
              </a:extLst>
            </p:cNvPr>
            <p:cNvSpPr txBox="1"/>
            <p:nvPr/>
          </p:nvSpPr>
          <p:spPr>
            <a:xfrm>
              <a:off x="181506" y="1668837"/>
              <a:ext cx="24616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Calibri" pitchFamily="34" charset="0"/>
                  <a:cs typeface="Arial" panose="020B0604020202020204" pitchFamily="34" charset="0"/>
                  <a:sym typeface="Arial"/>
                </a:rPr>
                <a:t>Ejemplo: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MX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  <a:sym typeface="Arial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 panose="00000500000000000000" pitchFamily="2" charset="0"/>
                  <a:ea typeface="Calibri" pitchFamily="34" charset="0"/>
                  <a:cs typeface="Arial" panose="020B0604020202020204" pitchFamily="34" charset="0"/>
                  <a:sym typeface="Arial"/>
                </a:rPr>
                <a:t>Tus respuestas nos ayudaran a:</a:t>
              </a: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62EE283-F378-EC18-FDDC-13E779C64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01" y="3019310"/>
              <a:ext cx="2415023" cy="127790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4F022A9-B36D-1FD3-3631-1D2F7241D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528" y="4876697"/>
              <a:ext cx="2241297" cy="1142620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2777A99-ECFE-D592-F9E1-C6B806C87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131" y="2810370"/>
              <a:ext cx="1607344" cy="1607344"/>
            </a:xfrm>
            <a:prstGeom prst="rect">
              <a:avLst/>
            </a:prstGeom>
          </p:spPr>
        </p:pic>
        <p:graphicFrame>
          <p:nvGraphicFramePr>
            <p:cNvPr id="10" name="Diagrama 9">
              <a:extLst>
                <a:ext uri="{FF2B5EF4-FFF2-40B4-BE49-F238E27FC236}">
                  <a16:creationId xmlns:a16="http://schemas.microsoft.com/office/drawing/2014/main" id="{A40B428B-98C6-D593-18E9-019662B704A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55142565"/>
                </p:ext>
              </p:extLst>
            </p:nvPr>
          </p:nvGraphicFramePr>
          <p:xfrm>
            <a:off x="1008150" y="1725027"/>
            <a:ext cx="7428412" cy="433133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21857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701F5C-A251-7D41-B722-5DB282B5A8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92051" y="3072788"/>
            <a:ext cx="6519411" cy="901530"/>
          </a:xfrm>
        </p:spPr>
        <p:txBody>
          <a:bodyPr>
            <a:normAutofit/>
          </a:bodyPr>
          <a:lstStyle/>
          <a:p>
            <a:r>
              <a:rPr lang="es-MX" dirty="0"/>
              <a:t>Gracias</a:t>
            </a:r>
          </a:p>
          <a:p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87A623-BD2C-0767-8FC9-C0438184D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74" y="5210258"/>
            <a:ext cx="5713814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7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D0A010-9AB8-4C47-8539-EFC40E406CE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64204" y="1054979"/>
            <a:ext cx="10515600" cy="9975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s-MX" b="1" dirty="0">
              <a:latin typeface="Montserrat"/>
              <a:ea typeface="+mn-lt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2800" b="1" dirty="0">
              <a:latin typeface="Montserrat"/>
              <a:ea typeface="Calibri" panose="020F0502020204030204" pitchFamily="34" charset="0"/>
              <a:cs typeface="Times New Roman"/>
            </a:endParaRPr>
          </a:p>
          <a:p>
            <a:endParaRPr lang="es-MX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1F5CC07-D0B3-7F99-3A8D-2AE7F331E9D6}"/>
              </a:ext>
            </a:extLst>
          </p:cNvPr>
          <p:cNvSpPr txBox="1"/>
          <p:nvPr/>
        </p:nvSpPr>
        <p:spPr>
          <a:xfrm>
            <a:off x="903576" y="1668606"/>
            <a:ext cx="10384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Esta presentación muestra información general del Seguimiento de egresados, sin embargo es importante señalar que cada Dirección General la tiene que adaptar a las características de sus alumnas y alumnos y a su contexto, agregando imágenes ilustrativas que ejemplifique el proceso del Seguimiento de egresados y su propósito.</a:t>
            </a:r>
          </a:p>
        </p:txBody>
      </p:sp>
    </p:spTree>
    <p:extLst>
      <p:ext uri="{BB962C8B-B14F-4D97-AF65-F5344CB8AC3E}">
        <p14:creationId xmlns:p14="http://schemas.microsoft.com/office/powerpoint/2010/main" val="407193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>
            <a:extLst>
              <a:ext uri="{FF2B5EF4-FFF2-40B4-BE49-F238E27FC236}">
                <a16:creationId xmlns:a16="http://schemas.microsoft.com/office/drawing/2014/main" id="{51CB10C9-178F-2938-69EF-74EE4EAB693F}"/>
              </a:ext>
            </a:extLst>
          </p:cNvPr>
          <p:cNvSpPr/>
          <p:nvPr/>
        </p:nvSpPr>
        <p:spPr>
          <a:xfrm>
            <a:off x="1076323" y="401768"/>
            <a:ext cx="100393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buClrTx/>
              <a:buFontTx/>
              <a:buNone/>
              <a:defRPr/>
            </a:pPr>
            <a:r>
              <a:rPr lang="es-ES" sz="3000" kern="1200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 Medium" panose="00000600000000000000" pitchFamily="2" charset="0"/>
                <a:ea typeface="+mn-ea"/>
                <a:cs typeface="Arial" panose="020B0604020202020204" pitchFamily="34" charset="0"/>
              </a:rPr>
              <a:t>Antecedentes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A6A6D7-0265-BCFB-CDEC-86BD5CBE89D1}"/>
              </a:ext>
            </a:extLst>
          </p:cNvPr>
          <p:cNvSpPr txBox="1"/>
          <p:nvPr/>
        </p:nvSpPr>
        <p:spPr>
          <a:xfrm>
            <a:off x="1076324" y="1094403"/>
            <a:ext cx="100393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_tradnl" sz="28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El Seguimiento de Egresados es una herramienta importante para la evaluación de la pertinencia y calidad de los programas educativos de la Educación Media Superior (EMS).</a:t>
            </a:r>
          </a:p>
          <a:p>
            <a:pPr algn="just">
              <a:defRPr/>
            </a:pPr>
            <a:r>
              <a:rPr lang="es-ES_tradnl" sz="2800" dirty="0"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endParaRPr lang="es-MX" sz="2800" dirty="0">
              <a:latin typeface="Montserrat" panose="00000500000000000000" pitchFamily="2" charset="0"/>
              <a:ea typeface="Calibri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MX" sz="28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Es por ello, que conscientes de la importancia del egresado como parte activa en el proceso de evaluación de las instituciones, el plantel implementará la </a:t>
            </a:r>
            <a:r>
              <a:rPr lang="es-MX" sz="2800" b="1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estrategia</a:t>
            </a:r>
            <a:r>
              <a:rPr lang="es-MX" sz="28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 de “</a:t>
            </a:r>
            <a:r>
              <a:rPr lang="es-MX" sz="2800" b="1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Seguimiento de egresados</a:t>
            </a:r>
            <a:r>
              <a:rPr lang="es-MX" sz="28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50136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D0A010-9AB8-4C47-8539-EFC40E406CE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56097" y="995700"/>
            <a:ext cx="10515600" cy="2208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s-MX" b="1" dirty="0">
              <a:latin typeface="Montserrat"/>
              <a:ea typeface="+mn-lt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2800" b="1" dirty="0">
              <a:latin typeface="Montserrat"/>
              <a:ea typeface="Calibri" panose="020F0502020204030204" pitchFamily="34" charset="0"/>
              <a:cs typeface="Times New Roman"/>
            </a:endParaRPr>
          </a:p>
          <a:p>
            <a:endParaRPr lang="es-MX" dirty="0"/>
          </a:p>
        </p:txBody>
      </p:sp>
      <p:sp>
        <p:nvSpPr>
          <p:cNvPr id="2" name="6 Rectángulo">
            <a:extLst>
              <a:ext uri="{FF2B5EF4-FFF2-40B4-BE49-F238E27FC236}">
                <a16:creationId xmlns:a16="http://schemas.microsoft.com/office/drawing/2014/main" id="{9B024511-278F-67FE-A67F-D57AB133C2C7}"/>
              </a:ext>
            </a:extLst>
          </p:cNvPr>
          <p:cNvSpPr/>
          <p:nvPr/>
        </p:nvSpPr>
        <p:spPr>
          <a:xfrm>
            <a:off x="1076325" y="775591"/>
            <a:ext cx="100393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tserrat Medium" panose="00000600000000000000" pitchFamily="2" charset="0"/>
                <a:cs typeface="Arial" panose="020B0604020202020204" pitchFamily="34" charset="0"/>
              </a:rPr>
              <a:t>¿Qué es el Seguimiento de Egresados?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F1B757-B78A-8D10-983F-910A118EB470}"/>
              </a:ext>
            </a:extLst>
          </p:cNvPr>
          <p:cNvSpPr txBox="1"/>
          <p:nvPr/>
        </p:nvSpPr>
        <p:spPr>
          <a:xfrm>
            <a:off x="1032348" y="1921899"/>
            <a:ext cx="100393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28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Es un mecanismo institucional que permite conocer el ámbito académico y laboral en el que se desarrolla el egresado, al mismo tiempo que las instituciones identifiquen nuevas demandas formativas. </a:t>
            </a:r>
          </a:p>
        </p:txBody>
      </p:sp>
    </p:spTree>
    <p:extLst>
      <p:ext uri="{BB962C8B-B14F-4D97-AF65-F5344CB8AC3E}">
        <p14:creationId xmlns:p14="http://schemas.microsoft.com/office/powerpoint/2010/main" val="90508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6D5BC64-7C1A-8414-9E82-4008EF2AEDFC}"/>
              </a:ext>
            </a:extLst>
          </p:cNvPr>
          <p:cNvSpPr txBox="1"/>
          <p:nvPr/>
        </p:nvSpPr>
        <p:spPr>
          <a:xfrm>
            <a:off x="1023937" y="820181"/>
            <a:ext cx="1014412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24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Los </a:t>
            </a:r>
            <a:r>
              <a:rPr lang="es-MX" sz="2400" b="1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propósitos</a:t>
            </a:r>
            <a:r>
              <a:rPr lang="es-MX" sz="24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 de la estrategia son:</a:t>
            </a:r>
          </a:p>
          <a:p>
            <a:pPr algn="just">
              <a:defRPr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 algn="just">
              <a:buFont typeface="Wingdings" pitchFamily="2" charset="2"/>
              <a:buChar char="Ø"/>
              <a:defRPr/>
            </a:pPr>
            <a:r>
              <a:rPr lang="es-MX" sz="23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Conocer el ámbito académico y laboral en el que se desarrollan los egresados.</a:t>
            </a:r>
          </a:p>
          <a:p>
            <a:pPr marL="361950" indent="-361950" algn="just">
              <a:buFont typeface="Wingdings" pitchFamily="2" charset="2"/>
              <a:buChar char="Ø"/>
              <a:defRPr/>
            </a:pPr>
            <a:endParaRPr lang="es-MX" sz="2300" dirty="0">
              <a:latin typeface="Montserrat" panose="00000500000000000000" pitchFamily="2" charset="0"/>
              <a:ea typeface="Calibri" pitchFamily="34" charset="0"/>
              <a:cs typeface="Arial" panose="020B0604020202020204" pitchFamily="34" charset="0"/>
            </a:endParaRPr>
          </a:p>
          <a:p>
            <a:pPr marL="361950" indent="-361950" algn="just">
              <a:buFont typeface="Wingdings" pitchFamily="2" charset="2"/>
              <a:buChar char="Ø"/>
              <a:defRPr/>
            </a:pPr>
            <a:r>
              <a:rPr lang="es-MX" sz="23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Conocer su opinión con relación a la calidad de la formación académica recibida en el plantel de egreso.</a:t>
            </a:r>
          </a:p>
          <a:p>
            <a:pPr algn="just">
              <a:defRPr/>
            </a:pPr>
            <a:endParaRPr lang="es-MX" sz="2300" dirty="0">
              <a:latin typeface="Montserrat" panose="00000500000000000000" pitchFamily="2" charset="0"/>
              <a:ea typeface="Calibri" pitchFamily="34" charset="0"/>
              <a:cs typeface="Arial" panose="020B0604020202020204" pitchFamily="34" charset="0"/>
            </a:endParaRPr>
          </a:p>
          <a:p>
            <a:pPr marL="361950" indent="-361950" algn="just">
              <a:buFont typeface="Wingdings" pitchFamily="2" charset="2"/>
              <a:buChar char="Ø"/>
              <a:defRPr/>
            </a:pPr>
            <a:r>
              <a:rPr lang="es-MX" sz="2300" dirty="0">
                <a:solidFill>
                  <a:schemeClr val="tx1"/>
                </a:solidFill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Identificar la relación de sus actividades laborales con los estudios de bachillerato.</a:t>
            </a:r>
          </a:p>
          <a:p>
            <a:pPr marL="361950" indent="-361950" algn="just">
              <a:buFont typeface="Wingdings" pitchFamily="2" charset="2"/>
              <a:buChar char="Ø"/>
              <a:defRPr/>
            </a:pPr>
            <a:endParaRPr lang="es-MX" sz="2300" dirty="0">
              <a:latin typeface="Montserrat" panose="00000500000000000000" pitchFamily="2" charset="0"/>
              <a:ea typeface="Calibri" pitchFamily="34" charset="0"/>
              <a:cs typeface="Arial" panose="020B0604020202020204" pitchFamily="34" charset="0"/>
            </a:endParaRPr>
          </a:p>
          <a:p>
            <a:pPr marL="361950" indent="-361950" algn="just">
              <a:buFont typeface="Wingdings" pitchFamily="2" charset="2"/>
              <a:buChar char="Ø"/>
              <a:defRPr/>
            </a:pPr>
            <a:r>
              <a:rPr lang="es-MX" sz="23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Contar con un directorio de los egresados que permita establecer un vínculo de comunicación.</a:t>
            </a:r>
          </a:p>
        </p:txBody>
      </p:sp>
    </p:spTree>
    <p:extLst>
      <p:ext uri="{BB962C8B-B14F-4D97-AF65-F5344CB8AC3E}">
        <p14:creationId xmlns:p14="http://schemas.microsoft.com/office/powerpoint/2010/main" val="325063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87DB7-425A-8A0B-BC54-080D73D20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52727E-D6BC-3240-BBF3-651A61AAC24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34686" y="1055248"/>
            <a:ext cx="10515600" cy="2208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3000" b="1" dirty="0">
              <a:solidFill>
                <a:srgbClr val="6B1919"/>
              </a:solidFill>
              <a:latin typeface="Montserrat SemiBold"/>
              <a:cs typeface="Times New Roman"/>
            </a:endParaRPr>
          </a:p>
          <a:p>
            <a:pPr marL="227965" indent="-227965"/>
            <a:endParaRPr lang="es-MX" dirty="0"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4F1269-3E97-F4F9-9EF3-491307910E66}"/>
              </a:ext>
            </a:extLst>
          </p:cNvPr>
          <p:cNvSpPr txBox="1"/>
          <p:nvPr/>
        </p:nvSpPr>
        <p:spPr>
          <a:xfrm>
            <a:off x="1141714" y="1493746"/>
            <a:ext cx="100393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28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El estudio de Seguimiento de Egresados contempla a:</a:t>
            </a:r>
          </a:p>
          <a:p>
            <a:pPr algn="just">
              <a:defRPr/>
            </a:pPr>
            <a:endParaRPr lang="es-MX" sz="2800" dirty="0">
              <a:latin typeface="Montserrat" panose="00000500000000000000" pitchFamily="2" charset="0"/>
              <a:ea typeface="Calibri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MX" sz="28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A. Alumnos próximos a egresar </a:t>
            </a:r>
          </a:p>
          <a:p>
            <a:pPr>
              <a:defRPr/>
            </a:pPr>
            <a:r>
              <a:rPr lang="es-MX" sz="28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	(Cuestionario 1). Aplicación: mayo-junio.</a:t>
            </a:r>
          </a:p>
          <a:p>
            <a:pPr>
              <a:defRPr/>
            </a:pP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2438">
              <a:tabLst>
                <a:tab pos="355600" algn="l"/>
              </a:tabLst>
              <a:defRPr/>
            </a:pPr>
            <a:r>
              <a:rPr lang="es-MX" sz="28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B. Egresados </a:t>
            </a:r>
          </a:p>
          <a:p>
            <a:pPr defTabSz="447675">
              <a:tabLst>
                <a:tab pos="355600" algn="l"/>
              </a:tabLst>
              <a:defRPr/>
            </a:pPr>
            <a:r>
              <a:rPr lang="es-MX" sz="28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           (Cuestionario 2). Aplicación: octubre-noviembre.</a:t>
            </a:r>
          </a:p>
        </p:txBody>
      </p:sp>
    </p:spTree>
    <p:extLst>
      <p:ext uri="{BB962C8B-B14F-4D97-AF65-F5344CB8AC3E}">
        <p14:creationId xmlns:p14="http://schemas.microsoft.com/office/powerpoint/2010/main" val="1779182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87DB7-425A-8A0B-BC54-080D73D20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52727E-D6BC-3240-BBF3-651A61AAC24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34686" y="1055248"/>
            <a:ext cx="10515600" cy="2208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3000" b="1" dirty="0">
              <a:solidFill>
                <a:srgbClr val="6B1919"/>
              </a:solidFill>
              <a:latin typeface="Montserrat SemiBold"/>
              <a:cs typeface="Times New Roman"/>
            </a:endParaRPr>
          </a:p>
          <a:p>
            <a:pPr marL="227965" indent="-227965"/>
            <a:endParaRPr lang="es-MX" dirty="0"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69E6FBF-EFA6-1EE8-33DD-4BF63ADCA087}"/>
              </a:ext>
            </a:extLst>
          </p:cNvPr>
          <p:cNvSpPr txBox="1"/>
          <p:nvPr/>
        </p:nvSpPr>
        <p:spPr>
          <a:xfrm>
            <a:off x="1076325" y="1095489"/>
            <a:ext cx="1003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Montserrat" panose="00000500000000000000" pitchFamily="2" charset="0"/>
              </a:rPr>
              <a:t>Tabla cronológica del Seguimiento de Egresados 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1E533B6-D7E9-C802-0719-744680E29E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435395"/>
              </p:ext>
            </p:extLst>
          </p:nvPr>
        </p:nvGraphicFramePr>
        <p:xfrm>
          <a:off x="726898" y="2005219"/>
          <a:ext cx="10738202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582516" imgH="3267165" progId="Excel.Sheet.12">
                  <p:embed/>
                </p:oleObj>
              </mc:Choice>
              <mc:Fallback>
                <p:oleObj name="Worksheet" r:id="rId2" imgW="11582516" imgH="3267165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BAB84578-8427-AC43-5280-F7BF9A9117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6898" y="2005219"/>
                        <a:ext cx="10738202" cy="302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2496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87DB7-425A-8A0B-BC54-080D73D20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52727E-D6BC-3240-BBF3-651A61AAC24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34686" y="1055248"/>
            <a:ext cx="10515600" cy="2208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3000" b="1" dirty="0">
              <a:solidFill>
                <a:srgbClr val="6B1919"/>
              </a:solidFill>
              <a:latin typeface="Montserrat SemiBold"/>
              <a:cs typeface="Times New Roman"/>
            </a:endParaRPr>
          </a:p>
          <a:p>
            <a:pPr marL="227965" indent="-227965"/>
            <a:endParaRPr lang="es-MX" dirty="0"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7281C1A-D804-FA99-EC6E-DA21CCAB46CF}"/>
              </a:ext>
            </a:extLst>
          </p:cNvPr>
          <p:cNvSpPr txBox="1"/>
          <p:nvPr/>
        </p:nvSpPr>
        <p:spPr>
          <a:xfrm>
            <a:off x="1076325" y="572723"/>
            <a:ext cx="1003934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2300" b="1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Beneficios</a:t>
            </a:r>
            <a:r>
              <a:rPr lang="es-MX" sz="23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 que la estrategia le proporciona al </a:t>
            </a:r>
            <a:r>
              <a:rPr lang="es-MX" sz="2300" b="1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plantel</a:t>
            </a:r>
            <a:r>
              <a:rPr lang="es-MX" sz="23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endParaRPr lang="es-MX" sz="2300" dirty="0">
              <a:latin typeface="Montserrat" panose="00000500000000000000" pitchFamily="2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s-MX" sz="23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Conocer aspectos relacionados con sus experiencias académicas, laborales y aspiraciones profesionales.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endParaRPr lang="es-MX" sz="2300" dirty="0">
              <a:latin typeface="Montserrat" panose="00000500000000000000" pitchFamily="2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s-MX" sz="23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Realizar diagnósticos académicos.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endParaRPr lang="es-MX" sz="2300" dirty="0">
              <a:latin typeface="Montserrat" panose="00000500000000000000" pitchFamily="2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s-MX" sz="23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Mejorar la calidad educativa del plantel.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endParaRPr lang="es-MX" sz="2300" dirty="0">
              <a:latin typeface="Montserrat" panose="00000500000000000000" pitchFamily="2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s-MX" sz="23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Establecer un vínculo de comunicación a largo plazo entre el centro educativo y sus egresados.</a:t>
            </a:r>
          </a:p>
          <a:p>
            <a:pPr algn="just">
              <a:defRPr/>
            </a:pPr>
            <a:endParaRPr lang="es-MX" sz="2300" dirty="0">
              <a:latin typeface="Montserrat" panose="00000500000000000000" pitchFamily="2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s-MX" sz="23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Contar con un directorio y una base de datos confiable de los egresados.</a:t>
            </a:r>
          </a:p>
        </p:txBody>
      </p:sp>
    </p:spTree>
    <p:extLst>
      <p:ext uri="{BB962C8B-B14F-4D97-AF65-F5344CB8AC3E}">
        <p14:creationId xmlns:p14="http://schemas.microsoft.com/office/powerpoint/2010/main" val="141518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87DB7-425A-8A0B-BC54-080D73D20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52727E-D6BC-3240-BBF3-651A61AAC24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34686" y="1055248"/>
            <a:ext cx="10515600" cy="2208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3000" b="1" dirty="0">
              <a:solidFill>
                <a:srgbClr val="6B1919"/>
              </a:solidFill>
              <a:latin typeface="Montserrat SemiBold"/>
              <a:cs typeface="Times New Roman"/>
            </a:endParaRPr>
          </a:p>
          <a:p>
            <a:pPr marL="227965" indent="-227965"/>
            <a:endParaRPr lang="es-MX" dirty="0"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60B606E-E2C5-9E40-9ADE-66BECC2D6C53}"/>
              </a:ext>
            </a:extLst>
          </p:cNvPr>
          <p:cNvSpPr txBox="1"/>
          <p:nvPr/>
        </p:nvSpPr>
        <p:spPr>
          <a:xfrm>
            <a:off x="1076325" y="847415"/>
            <a:ext cx="100393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2800" b="1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Beneficios</a:t>
            </a:r>
            <a:r>
              <a:rPr lang="es-MX" sz="28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 que esta actividad le proporciona a </a:t>
            </a:r>
            <a:r>
              <a:rPr lang="es-MX" sz="2800" b="1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los egresados</a:t>
            </a:r>
            <a:r>
              <a:rPr lang="es-MX" sz="28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endParaRPr lang="es-MX" sz="2800" dirty="0">
              <a:latin typeface="Montserrat" panose="00000500000000000000" pitchFamily="2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s-MX" sz="28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Participar activamente en los procesos de mejoramiento académico en el plantel de egreso.</a:t>
            </a:r>
          </a:p>
          <a:p>
            <a:pPr marL="342900" indent="-342900" algn="just">
              <a:defRPr/>
            </a:pPr>
            <a:endParaRPr lang="es-MX" sz="2800" dirty="0">
              <a:latin typeface="Montserrat" panose="00000500000000000000" pitchFamily="2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s-MX" sz="28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Fortalecer el sentido de pertenencia con la institución en que se formó.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endParaRPr lang="es-MX" sz="2800" dirty="0">
              <a:latin typeface="Montserrat" panose="00000500000000000000" pitchFamily="2" charset="0"/>
              <a:ea typeface="Calibri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es-MX" sz="2800" dirty="0">
                <a:latin typeface="Montserrat" panose="00000500000000000000" pitchFamily="2" charset="0"/>
                <a:ea typeface="Calibri" pitchFamily="34" charset="0"/>
                <a:cs typeface="Arial" panose="020B0604020202020204" pitchFamily="34" charset="0"/>
              </a:rPr>
              <a:t>Acceso a ofertas de educación superior, así como del sector productivo.</a:t>
            </a:r>
          </a:p>
        </p:txBody>
      </p:sp>
    </p:spTree>
    <p:extLst>
      <p:ext uri="{BB962C8B-B14F-4D97-AF65-F5344CB8AC3E}">
        <p14:creationId xmlns:p14="http://schemas.microsoft.com/office/powerpoint/2010/main" val="17153487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3868</TotalTime>
  <Words>480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Wingdings</vt:lpstr>
      <vt:lpstr>Arial</vt:lpstr>
      <vt:lpstr>Montserrat Medium</vt:lpstr>
      <vt:lpstr>Montserrat</vt:lpstr>
      <vt:lpstr>Calibri</vt:lpstr>
      <vt:lpstr>Montserrat SemiBold</vt:lpstr>
      <vt:lpstr>Montserrat ExtraBold</vt:lpstr>
      <vt:lpstr>Tema de Office</vt:lpstr>
      <vt:lpstr>Worksheet</vt:lpstr>
      <vt:lpstr>SEGUIMIENTO DE EGRESADOS EN LOS COBAES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Rocisela Lobato Ojeda</cp:lastModifiedBy>
  <cp:revision>76</cp:revision>
  <dcterms:created xsi:type="dcterms:W3CDTF">2018-12-04T03:27:02Z</dcterms:created>
  <dcterms:modified xsi:type="dcterms:W3CDTF">2024-04-09T18:39:44Z</dcterms:modified>
</cp:coreProperties>
</file>